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71" r:id="rId10"/>
    <p:sldId id="266" r:id="rId11"/>
    <p:sldId id="267" r:id="rId12"/>
    <p:sldId id="268" r:id="rId13"/>
    <p:sldId id="269" r:id="rId14"/>
    <p:sldId id="270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B75"/>
    <a:srgbClr val="00FFFF"/>
    <a:srgbClr val="FFFF66"/>
    <a:srgbClr val="46200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3D45EA-9486-5DF2-BD19-803C2278D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3C91448-7FD1-F772-5488-E1ABAEEE9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32ABA0-DB31-8E46-4214-847A7AC8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117BD0-FD6B-2040-485E-38879C451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F452156-AF9D-884F-01D8-E44E099C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91BEAA-46D4-D4A7-581E-11FF23D6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F90A662-A265-6CDB-AEE8-67BB8D217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E916AB-80EF-D1C9-B294-C5559B57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99CC23-F5B9-EF5C-8201-96BB8EC8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561F2B-D85C-500E-B6FE-1ACE2AF2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6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8223348-AF44-E9A5-A89F-8D53F9752F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8738DFC-5336-EEB1-66BF-506D21F17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1BAB32-EB29-1387-F30A-F530A2CE7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90FE65-C115-7837-8838-6D3BB65E0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1347D0-25D5-5005-F755-7B043177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47D1BC-2508-037C-19DC-29BEC208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36811E-0A37-7DE7-BE15-D18AD1656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13198A8-5947-2A95-3755-19936FC9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DBCD7A2-5739-2B87-190F-BB1F2F2D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876E44-A045-01B5-01A1-E2BF93CE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33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93E06C-7104-FB6C-9394-76AD5D3F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294A1B-5BDE-0B8F-8610-0B6A1587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B0C0C2-3172-2304-D36B-7E79C2636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14B15F-1B17-BD49-F121-E7C46358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B55E6B-D9F6-2D8F-04CC-1486F8D8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02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E17DCF-37C8-7CE6-92B7-EC74F2A75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1099C55-83A7-12BE-67D6-3F9264443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E7B8178-5930-2182-5E46-1A6F6A84C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E697356-F4CC-1B63-692D-C5F04BEE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A545C1-170D-13E4-A2D0-86DE02E2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790EFF-BF43-34EA-8C37-0642FE3D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2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C38134-2F7D-9A35-7A99-573A2EAD9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688942C-1489-23EC-2A8B-0A34DDED4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1D57540-9862-D526-DDF7-9BA87193F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40471EC-9358-B90C-EE55-38792EFF6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CB6E3CC-2BB9-C6F6-45A6-4FB532535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FF78853-1E40-FFA6-D435-BFA968BD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546010C-55B0-7188-9091-61F81014F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34CA7AE-EF94-0E94-FB0A-F3E017903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3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73743C-F383-10DB-F8ED-86F48B9B4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B962E71-9DD4-2C14-5324-00AF7A1E5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3E9DD09-2A3D-5956-94EC-EAD8DF051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BECB245-2208-1BDB-49DA-58C63925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9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5523C63-9838-034F-8C3D-939827FCF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415E6DB-CC91-5059-F27B-30F55B30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230C2D8-9186-0CEA-C848-4C886619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8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950EC7-A6C4-2BB2-6C81-229A99FBC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F773B0-F495-A6DD-79BE-5B4CCA437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A91673B-F018-F0D7-9AC5-F3D0A37B5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7631E73-AC76-66EC-9A1C-23A212A4D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BF4C32-2133-C8CD-1E48-30EC62D0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47EA4B-86BC-C86C-11FD-E30EF61AB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0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71208A-725C-4E1A-750A-6B2FED27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68EF39F-7CE8-3DDF-CB4C-8ECA1CA52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F35843A-C127-60CE-E677-2181832BC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2E02EA5-C133-DE18-8719-F47D015B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17D4052-A169-64F5-7344-CFE83AAE7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B7052ED-036A-53F2-15C6-DC468A6C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836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3E2026-1E41-94CB-373A-6BDBFD08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9BE48B-39EF-3A92-7C5C-35CEE74EF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39B324-C476-F87D-74EF-2F09ECC1C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E0282-C9AD-464E-B79E-B494AC0F98B1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978B03-8871-9802-35FA-ACBDB8951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B129F3-BB46-FF5B-0B4F-DDA8D45E6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1DB30-738D-4A9F-8254-6E5AD624C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39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18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0.png"/><Relationship Id="rId3" Type="http://schemas.openxmlformats.org/officeDocument/2006/relationships/slide" Target="slide10.xml"/><Relationship Id="rId7" Type="http://schemas.openxmlformats.org/officeDocument/2006/relationships/image" Target="../media/image18.png"/><Relationship Id="rId12" Type="http://schemas.openxmlformats.org/officeDocument/2006/relationships/slide" Target="slide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microsoft.com/office/2007/relationships/hdphoto" Target="../media/hdphoto11.wdp"/><Relationship Id="rId5" Type="http://schemas.microsoft.com/office/2007/relationships/hdphoto" Target="../media/hdphoto9.wdp"/><Relationship Id="rId15" Type="http://schemas.openxmlformats.org/officeDocument/2006/relationships/slide" Target="slide14.xml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slide" Target="slide12.xml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420B3C2-D060-4369-DA7C-4C717735D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D43F47-3290-5EE3-BBAF-90D54FF3C9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Космический квест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B02BAB1-859A-5504-B1B4-4269559506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4-6 классы</a:t>
            </a:r>
          </a:p>
        </p:txBody>
      </p:sp>
    </p:spTree>
    <p:extLst>
      <p:ext uri="{BB962C8B-B14F-4D97-AF65-F5344CB8AC3E}">
        <p14:creationId xmlns:p14="http://schemas.microsoft.com/office/powerpoint/2010/main" val="35907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8FC7F5-0C31-9CF2-2496-62463874E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34" y="-18256"/>
            <a:ext cx="12220834" cy="68762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C67EB8-E4F5-494B-8A28-0108407A3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    - Юпитер-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B83276-9ADD-7EB8-41BA-63878C3FA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Юпитер – 5-я по 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счёту планета от Солнца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и первая планета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после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пояса асте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Bahnschrift" panose="020B0502040204020203" pitchFamily="34" charset="0"/>
              </a:rPr>
              <a:t>роидов.</a:t>
            </a: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Юпитер – самая б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ольшая планета в Солн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ечной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системе,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газовый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гигант.</a:t>
            </a:r>
          </a:p>
          <a:p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Вокруг юпитера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в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Bahnschrift" panose="020B0502040204020203" pitchFamily="34" charset="0"/>
              </a:rPr>
              <a:t>ращаются 79 спутников.</a:t>
            </a:r>
          </a:p>
          <a:p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Большое красное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Bahnschrift" panose="020B0502040204020203" pitchFamily="34" charset="0"/>
              </a:rPr>
              <a:t>пятно на Юпитере –ант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ициклон,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вращающийся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уж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Bahnschrift" panose="020B0502040204020203" pitchFamily="34" charset="0"/>
              </a:rPr>
              <a:t>е более 350 лет.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Знаете ли вы, поч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rPr>
              <a:t>ему нельзя физически вс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тать на Юпитер?</a:t>
            </a:r>
          </a:p>
          <a:p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rPr>
              <a:t>Знаете ли вы, по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чему Юпитер называют «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</a:rPr>
              <a:t>Защитником»?</a:t>
            </a:r>
          </a:p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-Назад в космос-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84DFAC-0131-F330-ED0E-79803EFF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ADA6F5-2CA4-EC27-63A6-66FF2FCD1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619"/>
            <a:ext cx="10515600" cy="880969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Condensed" panose="020B0502040204020203" pitchFamily="34" charset="0"/>
              </a:rPr>
              <a:t>                                 _-- Сатурн--_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11702E-AA98-993D-237C-A790F472C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Смотрите, какое кольцо! Кажется, наша экспедиция наткнулась на Сатурн..</a:t>
            </a:r>
          </a:p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Сатурн – шестая план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ета от Солнца. С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а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турн – вторая по размеру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планета..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Полосы, заметные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на поверхности пл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анеты – слои облаков.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Плотность планеты меньше,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чем у просто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й воды.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Кольцо вокруг Сатурна на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самом деле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тонкое, и состоит из 100+ маленьких колец из камня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и льда. 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Скорость ветра на планете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достигае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т 1800 км/ч. Сдувает сильно, однако..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Знаете ли вы, в честь кого/чего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назв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али планету? 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Подумайте, что будет, если такая планета упадёт в океан?</a:t>
            </a:r>
          </a:p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_--Назад в космос--_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B4E58E1-3204-CDBC-8C8E-7A96C59C6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A82A39-DE28-F101-E4CA-C3611306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685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</a:rPr>
              <a:t>            _-Уран-_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5E9F16-C8A6-5EE3-8BD4-EBF1FF707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4376"/>
            <a:ext cx="10515600" cy="5002587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Уран – седьмая по счёту планета от Солнца.</a:t>
            </a:r>
          </a:p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Из всех планет нашей системы Уран имеет</a:t>
            </a:r>
            <a:r>
              <a:rPr lang="ru-RU" dirty="0">
                <a:solidFill>
                  <a:schemeClr val="bg1"/>
                </a:solidFill>
              </a:rPr>
              <a:t> самую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наклонённую ось вращения, из-за чего как бы «Лежи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 на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боку».</a:t>
            </a:r>
          </a:p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Уран – одна из двух планет, получив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ших статус «Ледяных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гигантов» из-за </a:t>
            </a:r>
            <a:r>
              <a:rPr lang="ru-RU" dirty="0">
                <a:solidFill>
                  <a:schemeClr val="bg1"/>
                </a:solidFill>
              </a:rPr>
              <a:t>большого ко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личества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льда, водорода и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гелия в его составе.</a:t>
            </a:r>
          </a:p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Спутники Ура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названы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dirty="0"/>
              <a:t>честь 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персонажей из произведений У. Шекспира и А.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Паула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  <a:p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Знаете ли вы, какой космический аппарат был единственным посетившим эту планету?</a:t>
            </a:r>
          </a:p>
          <a:p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Сможете ли вы назвать несколько спутников Урана? Какие?</a:t>
            </a: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_-Назад в космос-_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6F6288-9304-768E-3488-F531635A7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2CFDAE-F34D-ADA7-DA16-875029550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8193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                       _-Нептун-_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53AC09-0275-84AA-4BC9-C6B14B3AD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Нептун – восьмая планета от Солнца. </a:t>
            </a:r>
          </a:p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Нептун – вторая планета, получившая статус «Ледяного гиганта» наравне с Ураном. </a:t>
            </a:r>
          </a:p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Планету открыли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случайно, в результа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те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математическо-теоретических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расчётов. </a:t>
            </a:r>
          </a:p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Тёмное пятно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на поверхности планет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ы – антициклон, также, как и на Юпитере.</a:t>
            </a:r>
          </a:p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Знаете ли вы,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почему Нептун синий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Знаете ли вы,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какой космический а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ппарат был единственным достигшим Нептун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?</a:t>
            </a:r>
          </a:p>
          <a:p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_-Назад в космос-_</a:t>
            </a: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4D5F554-32FE-1BC3-8361-97348A43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479E82-B746-C56C-07F4-96781AFB0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                                     -Плутон-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D14605-8754-ABEE-78E3-90554C760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C000"/>
                </a:solidFill>
                <a:latin typeface="Bahnschrift" panose="020B0502040204020203" pitchFamily="34" charset="0"/>
              </a:rPr>
              <a:t>Плутон</a:t>
            </a:r>
            <a:r>
              <a:rPr lang="ru-RU" dirty="0">
                <a:solidFill>
                  <a:srgbClr val="FFFF66"/>
                </a:solidFill>
                <a:latin typeface="Bahnschrift" panose="020B0502040204020203" pitchFamily="34" charset="0"/>
              </a:rPr>
              <a:t> – крупнейшая известная карликовая планета Солнечной системы.</a:t>
            </a:r>
          </a:p>
          <a:p>
            <a:r>
              <a:rPr lang="ru-RU" dirty="0">
                <a:solidFill>
                  <a:srgbClr val="FFFF66"/>
                </a:solidFill>
                <a:latin typeface="Bahnschrift" panose="020B0502040204020203" pitchFamily="34" charset="0"/>
              </a:rPr>
              <a:t>Некоторые учёные считают Плутон «Сбежавшим спутником Нептуна».</a:t>
            </a:r>
          </a:p>
          <a:p>
            <a:r>
              <a:rPr lang="ru-RU" dirty="0">
                <a:solidFill>
                  <a:srgbClr val="FFFF66"/>
                </a:solidFill>
                <a:latin typeface="Bahnschrift" panose="020B0502040204020203" pitchFamily="34" charset="0"/>
              </a:rPr>
              <a:t>Считается, что имя планете дала 11-летняя школьница Оксфорда Венеция Берни.</a:t>
            </a:r>
          </a:p>
          <a:p>
            <a:r>
              <a:rPr lang="ru-RU" dirty="0">
                <a:solidFill>
                  <a:srgbClr val="FFFF66"/>
                </a:solidFill>
                <a:latin typeface="Bahnschrift" panose="020B0502040204020203" pitchFamily="34" charset="0"/>
              </a:rPr>
              <a:t>Плутон полностью покрыт ледяной коркой.</a:t>
            </a:r>
          </a:p>
          <a:p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rPr>
              <a:t>Знаете ли вы, почему Плутон перестали считать планетой?</a:t>
            </a:r>
          </a:p>
          <a:p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rPr>
              <a:t>Подумайте, почему он так назван?</a:t>
            </a:r>
          </a:p>
          <a:p>
            <a:r>
              <a:rPr lang="en-US" dirty="0">
                <a:solidFill>
                  <a:srgbClr val="FFC000"/>
                </a:solidFill>
                <a:latin typeface="Bahnschrift" panose="020B0502040204020203" pitchFamily="34" charset="0"/>
              </a:rPr>
              <a:t>&lt;</a:t>
            </a:r>
            <a:r>
              <a:rPr lang="ru-RU" dirty="0">
                <a:solidFill>
                  <a:srgbClr val="FFC000"/>
                </a:solidFill>
                <a:latin typeface="Bahnschrift" panose="020B0502040204020203" pitchFamily="34" charset="0"/>
              </a:rPr>
              <a:t>Домой!</a:t>
            </a:r>
            <a:r>
              <a:rPr lang="en-US" dirty="0">
                <a:solidFill>
                  <a:srgbClr val="FFC000"/>
                </a:solidFill>
                <a:latin typeface="Bahnschrift" panose="020B0502040204020203" pitchFamily="34" charset="0"/>
              </a:rPr>
              <a:t>&gt;</a:t>
            </a:r>
            <a:endParaRPr lang="ru-RU" dirty="0">
              <a:solidFill>
                <a:srgbClr val="FFC000"/>
              </a:solidFill>
              <a:latin typeface="Bahnschrift" panose="020B0502040204020203" pitchFamily="34" charset="0"/>
            </a:endParaRP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15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FB1CF9-8F11-726E-E843-95C1EAE3B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9384E9-146F-498F-DC3A-B544A511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995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</a:rPr>
              <a:t>Вот мы и дома!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3C9218-5269-7778-0DCA-CB42302AF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6447"/>
            <a:ext cx="10515600" cy="5020516"/>
          </a:xfrm>
        </p:spPr>
        <p:txBody>
          <a:bodyPr>
            <a:normAutofit lnSpcReduction="100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Bahnschrift" panose="020B0502040204020203" pitchFamily="34" charset="0"/>
              </a:rPr>
              <a:t>Теперь у наших учёных есть все нужные сведения и факты! </a:t>
            </a:r>
          </a:p>
          <a:p>
            <a:r>
              <a:rPr lang="ru-RU" sz="3600" dirty="0">
                <a:solidFill>
                  <a:schemeClr val="bg1"/>
                </a:solidFill>
                <a:latin typeface="Bahnschrift" panose="020B0502040204020203" pitchFamily="34" charset="0"/>
              </a:rPr>
              <a:t>Пришло время подвести итоги:</a:t>
            </a:r>
          </a:p>
          <a:p>
            <a:r>
              <a:rPr lang="ru-RU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1.) </a:t>
            </a:r>
            <a:r>
              <a:rPr lang="ru-RU" sz="3600" dirty="0">
                <a:solidFill>
                  <a:schemeClr val="bg1"/>
                </a:solidFill>
                <a:latin typeface="Bahnschrift" panose="020B0502040204020203" pitchFamily="34" charset="0"/>
              </a:rPr>
              <a:t>Какая планета вас заинтересовала больше всего?</a:t>
            </a:r>
          </a:p>
          <a:p>
            <a:r>
              <a:rPr lang="ru-RU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2.) </a:t>
            </a:r>
            <a:r>
              <a:rPr lang="ru-RU" sz="3600" dirty="0">
                <a:solidFill>
                  <a:schemeClr val="bg1"/>
                </a:solidFill>
                <a:latin typeface="Bahnschrift" panose="020B0502040204020203" pitchFamily="34" charset="0"/>
              </a:rPr>
              <a:t>Какой факт вы не знали до экспедиции?</a:t>
            </a:r>
          </a:p>
          <a:p>
            <a:r>
              <a:rPr lang="ru-RU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3.) </a:t>
            </a:r>
            <a:r>
              <a:rPr lang="ru-RU" sz="3600" dirty="0">
                <a:solidFill>
                  <a:schemeClr val="bg1"/>
                </a:solidFill>
                <a:latin typeface="Bahnschrift" panose="020B0502040204020203" pitchFamily="34" charset="0"/>
              </a:rPr>
              <a:t>Как вы оцениваете проведённую экспедицию?</a:t>
            </a:r>
          </a:p>
          <a:p>
            <a:r>
              <a:rPr lang="ru-RU" sz="3600" dirty="0">
                <a:solidFill>
                  <a:srgbClr val="FFC000"/>
                </a:solidFill>
                <a:latin typeface="Bahnschrift" panose="020B0502040204020203" pitchFamily="34" charset="0"/>
              </a:rPr>
              <a:t>Спасибо за внимание!</a:t>
            </a:r>
          </a:p>
          <a:p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D52ED0-C0F0-ABED-101D-8F9558429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4" l="0" r="100000">
                        <a14:foregroundMark x1="43261" y1="59871" x2="52935" y2="51759"/>
                        <a14:foregroundMark x1="55543" y1="75018" x2="54348" y2="86504"/>
                        <a14:foregroundMark x1="30435" y1="53482" x2="29022" y2="52261"/>
                        <a14:backgroundMark x1="87174" y1="28500" x2="87174" y2="28500"/>
                      </a14:backgroundRemoval>
                    </a14:imgEffect>
                    <a14:imgEffect>
                      <a14:artisticChalkSketch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9550" y="6176963"/>
            <a:ext cx="562450" cy="7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194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F48C1A-5CD4-32B5-EF30-710DB5B9D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  <a14:imgEffect>
                      <a14:brightnessContrast bright="-14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  <a:effectLst>
            <a:outerShdw dist="50800" dir="5400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792FDE-D10E-486F-D328-B365B5CBD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230"/>
            <a:ext cx="10515600" cy="1051299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Начало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6D8EE10-B66F-50DC-A088-D80F36AD1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Здравствуйте! Наше путешествие начнётся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здесь, в маленьком городке,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жителям которого давно уж хотелось отправить свою команду в космос, узнать, что там – за пределами видимости, узнать, кругла ли Земля и какие сёстры-планеты есть у нашей Земли? </a:t>
            </a:r>
          </a:p>
          <a:p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Цель экспедиции: узнать поближе устройство космоса и чудес в нём, конструкцию ракеты и костюма.</a:t>
            </a:r>
          </a:p>
          <a:p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 Итак, отправляемся на космодром!</a:t>
            </a:r>
          </a:p>
        </p:txBody>
      </p:sp>
    </p:spTree>
    <p:extLst>
      <p:ext uri="{BB962C8B-B14F-4D97-AF65-F5344CB8AC3E}">
        <p14:creationId xmlns:p14="http://schemas.microsoft.com/office/powerpoint/2010/main" val="30715482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6D30D46-6141-E74B-2800-29BCA941E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9000"/>
                    </a14:imgEffect>
                    <a14:imgEffect>
                      <a14:brightnessContrast bright="-22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E8D209-2806-95F9-291E-EF476E20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685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Bold Condensed" panose="020B0502040204020203" pitchFamily="34" charset="0"/>
              </a:rPr>
              <a:t>А вот и наша ракета!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972CED-C80F-03B6-5242-8F4D5270D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839" y="0"/>
            <a:ext cx="5270160" cy="6858000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7C9C07E4-55CE-99C6-221E-ED22C136B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А вот и ракета, на которой 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нам предстоит покорить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просторы космоса!</a:t>
            </a: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Говорят, если нажать на 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эту кнопку,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то она взлетит..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9A811061-FF25-66ED-D46D-35E9333983A7}"/>
              </a:ext>
            </a:extLst>
          </p:cNvPr>
          <p:cNvSpPr/>
          <p:nvPr/>
        </p:nvSpPr>
        <p:spPr>
          <a:xfrm>
            <a:off x="4765040" y="4805680"/>
            <a:ext cx="1330960" cy="12801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C806DD60-7248-DCE9-1E35-1090F0BD7264}"/>
              </a:ext>
            </a:extLst>
          </p:cNvPr>
          <p:cNvSpPr/>
          <p:nvPr/>
        </p:nvSpPr>
        <p:spPr>
          <a:xfrm>
            <a:off x="5009980" y="4988560"/>
            <a:ext cx="841080" cy="863600"/>
          </a:xfrm>
          <a:prstGeom prst="star4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274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DF3715-91B6-D26E-8262-08FFCF13B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ADED19-E68F-A6CF-E53D-EE623B449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Bold Condensed" panose="020B0502040204020203" pitchFamily="34" charset="0"/>
              </a:rPr>
              <a:t>Ура! Мы вышли в космос, прямо в открытый космос. Куда же мы отправимся в первую очередь?</a:t>
            </a:r>
            <a:br>
              <a:rPr lang="ru-RU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Bold Condensed" panose="020B0502040204020203" pitchFamily="34" charset="0"/>
              </a:rPr>
            </a:br>
            <a:r>
              <a:rPr lang="ru-RU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Bold Condensed" panose="020B0502040204020203" pitchFamily="34" charset="0"/>
              </a:rPr>
              <a:t>(Если вы уже облетели все планеты, то просим нажать на кнопку в углу)</a:t>
            </a:r>
          </a:p>
        </p:txBody>
      </p:sp>
      <p:pic>
        <p:nvPicPr>
          <p:cNvPr id="6" name="Объект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5724D3-C7B2-3A24-2CCB-C53D11A06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0" b="986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241" y="2133041"/>
            <a:ext cx="4122867" cy="2290482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0BDA129C-0D6F-5A1D-9F9E-64EE493ED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3" b="100000" l="6971" r="93566">
                        <a14:backgroundMark x1="16890" y1="6875" x2="3485" y2="49063"/>
                        <a14:backgroundMark x1="28954" y1="5000" x2="10992" y2="22188"/>
                        <a14:backgroundMark x1="7775" y1="33125" x2="18499" y2="15000"/>
                        <a14:backgroundMark x1="27346" y1="7500" x2="41287" y2="0"/>
                        <a14:backgroundMark x1="39142" y1="625" x2="43164" y2="0"/>
                        <a14:backgroundMark x1="67560" y1="3125" x2="81769" y2="10000"/>
                        <a14:backgroundMark x1="78016" y1="10000" x2="87131" y2="20313"/>
                        <a14:backgroundMark x1="88204" y1="21875" x2="94906" y2="43438"/>
                        <a14:backgroundMark x1="87131" y1="79375" x2="94370" y2="58750"/>
                        <a14:backgroundMark x1="74263" y1="92813" x2="87399" y2="79063"/>
                        <a14:backgroundMark x1="62466" y1="98750" x2="78552" y2="90938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2922" y="2221037"/>
            <a:ext cx="1626711" cy="1425096"/>
          </a:xfrm>
          <a:prstGeom prst="flowChartConnector">
            <a:avLst/>
          </a:prstGeom>
        </p:spPr>
      </p:pic>
      <p:pic>
        <p:nvPicPr>
          <p:cNvPr id="7" name="Рисунок 6">
            <a:hlinkClick r:id="rId9" action="ppaction://hlinksldjump"/>
            <a:extLst>
              <a:ext uri="{FF2B5EF4-FFF2-40B4-BE49-F238E27FC236}">
                <a16:creationId xmlns:a16="http://schemas.microsoft.com/office/drawing/2014/main" xmlns="" id="{3A6753ED-CC7C-64DC-3FF2-EE5B10189D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7308" l="1923" r="97308">
                        <a14:foregroundMark x1="41538" y1="7308" x2="58462" y2="7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4776" y="1530651"/>
            <a:ext cx="2415895" cy="2415895"/>
          </a:xfrm>
          <a:prstGeom prst="rect">
            <a:avLst/>
          </a:prstGeom>
        </p:spPr>
      </p:pic>
      <p:pic>
        <p:nvPicPr>
          <p:cNvPr id="9" name="Рисунок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3B58BE1-DE02-ABD8-F806-8FCB4DD911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644" l="15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448" y="4519133"/>
            <a:ext cx="2319270" cy="2060962"/>
          </a:xfrm>
          <a:prstGeom prst="rect">
            <a:avLst/>
          </a:prstGeom>
        </p:spPr>
      </p:pic>
      <p:pic>
        <p:nvPicPr>
          <p:cNvPr id="10" name="Рисунок 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63E77D2-2BAD-25FD-F5F7-6A9D659F0D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3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704504" y="1482931"/>
            <a:ext cx="1477421" cy="1572861"/>
          </a:xfrm>
          <a:prstGeom prst="rect">
            <a:avLst/>
          </a:prstGeom>
        </p:spPr>
      </p:pic>
      <p:pic>
        <p:nvPicPr>
          <p:cNvPr id="11" name="Рисунок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B580BAA-A55D-4A41-0711-5056AD0D21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1651" y="4423523"/>
            <a:ext cx="2143125" cy="2143125"/>
          </a:xfrm>
          <a:prstGeom prst="rect">
            <a:avLst/>
          </a:prstGeom>
        </p:spPr>
      </p:pic>
      <p:sp>
        <p:nvSpPr>
          <p:cNvPr id="12" name="Звезда: 6 точек 11">
            <a:extLst>
              <a:ext uri="{FF2B5EF4-FFF2-40B4-BE49-F238E27FC236}">
                <a16:creationId xmlns:a16="http://schemas.microsoft.com/office/drawing/2014/main" xmlns="" id="{131216DC-43D1-1050-AB1F-27C04A1E47E8}"/>
              </a:ext>
            </a:extLst>
          </p:cNvPr>
          <p:cNvSpPr/>
          <p:nvPr/>
        </p:nvSpPr>
        <p:spPr>
          <a:xfrm>
            <a:off x="10085294" y="5405718"/>
            <a:ext cx="919415" cy="1013011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6 точек 1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C2D75C3-F2DB-1B42-30E0-0C4631888ECB}"/>
              </a:ext>
            </a:extLst>
          </p:cNvPr>
          <p:cNvSpPr/>
          <p:nvPr/>
        </p:nvSpPr>
        <p:spPr>
          <a:xfrm>
            <a:off x="10302954" y="5661211"/>
            <a:ext cx="484094" cy="502023"/>
          </a:xfrm>
          <a:prstGeom prst="star6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897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4DE7E0E-28FF-4E7C-96F7-498D39EF8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9207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A031AB-AF89-B06C-1014-E56814B26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8668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Меркурий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/>
            </a:r>
            <a:b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</a:b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/>
            </a:r>
            <a:b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</a:b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      </a:t>
            </a:r>
            <a: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Первая планета от Солнца – Мерку</a:t>
            </a: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</a:rPr>
              <a:t>рий. Из-за его </a:t>
            </a:r>
            <a:r>
              <a:rPr lang="ru-RU" sz="3200" dirty="0">
                <a:solidFill>
                  <a:schemeClr val="accent5">
                    <a:lumMod val="40000"/>
                    <a:lumOff val="60000"/>
                  </a:schemeClr>
                </a:solidFill>
                <a:latin typeface="Bahnschrift SemiBold Condensed" panose="020B0502040204020203" pitchFamily="34" charset="0"/>
              </a:rPr>
              <a:t>бл</a:t>
            </a:r>
            <a: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изости с Солнцем,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темпе</a:t>
            </a:r>
            <a: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ратура на ег</a:t>
            </a: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</a:rPr>
              <a:t>о поверхности </a:t>
            </a:r>
            <a:r>
              <a:rPr lang="ru-RU" sz="3200" dirty="0">
                <a:solidFill>
                  <a:schemeClr val="accent5">
                    <a:lumMod val="40000"/>
                    <a:lumOff val="60000"/>
                  </a:schemeClr>
                </a:solidFill>
                <a:latin typeface="Bahnschrift SemiBold Condensed" panose="020B0502040204020203" pitchFamily="34" charset="0"/>
              </a:rPr>
              <a:t>мо</a:t>
            </a:r>
            <a: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жет достигать </a:t>
            </a:r>
            <a:r>
              <a:rPr lang="ru-RU" sz="3200" dirty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+430* </a:t>
            </a:r>
            <a: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градусов. </a:t>
            </a:r>
            <a:b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</a:br>
            <a: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*</a:t>
            </a:r>
            <a:r>
              <a:rPr lang="ru-RU" sz="3200" dirty="0">
                <a:solidFill>
                  <a:schemeClr val="accent5">
                    <a:lumMod val="40000"/>
                    <a:lumOff val="60000"/>
                  </a:schemeClr>
                </a:solidFill>
                <a:latin typeface="Bahnschrift SemiBold Condensed" panose="020B0502040204020203" pitchFamily="34" charset="0"/>
              </a:rPr>
              <a:t>Зн</a:t>
            </a:r>
            <a: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аете ли вы, что такое «Ретроградный Меркурий»?</a:t>
            </a:r>
            <a:b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</a:br>
            <a: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*Какой перепад температур существует на Меркурии,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если минимальная </a:t>
            </a:r>
            <a: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температура там = -190*?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/>
            </a:r>
            <a:b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</a:b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  <a:hlinkClick r:id="rId3" action="ppaction://hlinksldjump"/>
              </a:rPr>
              <a:t>_Назад в космос_</a:t>
            </a:r>
            <a:endParaRPr lang="ru-RU" i="1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E395F1-07E0-992A-AB45-EA9E83C5F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966E07-5B8C-D6C9-E36D-015B1FDD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216"/>
          </a:xfrm>
        </p:spPr>
        <p:txBody>
          <a:bodyPr/>
          <a:lstStyle/>
          <a:p>
            <a:r>
              <a:rPr lang="ru-RU" dirty="0">
                <a:solidFill>
                  <a:srgbClr val="FFC000"/>
                </a:solidFill>
                <a:latin typeface="Bahnschrift SemiBold Condensed" panose="020B0502040204020203" pitchFamily="34" charset="0"/>
              </a:rPr>
              <a:t>Венера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F4AB65-EED7-141A-0E68-07766D764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FFC000"/>
                </a:solidFill>
                <a:latin typeface="Bahnschrift Light" panose="020B0502040204020203" pitchFamily="34" charset="0"/>
              </a:rPr>
              <a:t>Венера – вторая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</a:rPr>
              <a:t>по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</a:rPr>
              <a:t>счёту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Bahnschrift Light" panose="020B0502040204020203" pitchFamily="34" charset="0"/>
              </a:rPr>
              <a:t> планета от Солнца</a:t>
            </a:r>
            <a:r>
              <a:rPr lang="ru-RU" dirty="0">
                <a:solidFill>
                  <a:srgbClr val="FFC000"/>
                </a:solidFill>
                <a:latin typeface="Bahnschrift Light" panose="020B0502040204020203" pitchFamily="34" charset="0"/>
              </a:rPr>
              <a:t>, а так же самая горячая планета.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</a:rPr>
              <a:t>Темпера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Bahnschrift Light" panose="020B0502040204020203" pitchFamily="34" charset="0"/>
              </a:rPr>
              <a:t>тура доходит до </a:t>
            </a:r>
            <a:r>
              <a:rPr lang="ru-RU" dirty="0">
                <a:solidFill>
                  <a:srgbClr val="FFC000"/>
                </a:solidFill>
                <a:latin typeface="Bahnschrift Light" panose="020B0502040204020203" pitchFamily="34" charset="0"/>
              </a:rPr>
              <a:t>+450* градусов.</a:t>
            </a:r>
          </a:p>
          <a:p>
            <a:r>
              <a:rPr lang="ru-RU" dirty="0">
                <a:solidFill>
                  <a:srgbClr val="FFC000"/>
                </a:solidFill>
                <a:latin typeface="Bahnschrift Light" panose="020B0502040204020203" pitchFamily="34" charset="0"/>
              </a:rPr>
              <a:t>Также Венера вра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</a:rPr>
              <a:t>щает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Bahnschrift Light" panose="020B0502040204020203" pitchFamily="34" charset="0"/>
              </a:rPr>
              <a:t>ся в противоположном </a:t>
            </a:r>
            <a:r>
              <a:rPr lang="ru-RU" dirty="0">
                <a:solidFill>
                  <a:srgbClr val="FFC000"/>
                </a:solidFill>
                <a:latin typeface="Bahnschrift Light" panose="020B0502040204020203" pitchFamily="34" charset="0"/>
              </a:rPr>
              <a:t>большинству планет направлен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</a:rPr>
              <a:t>ии.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Bahnschrift Light" panose="020B0502040204020203" pitchFamily="34" charset="0"/>
              </a:rPr>
              <a:t>Не имеет естественных </a:t>
            </a:r>
            <a:r>
              <a:rPr lang="ru-RU" dirty="0">
                <a:solidFill>
                  <a:srgbClr val="FFC000"/>
                </a:solidFill>
                <a:latin typeface="Bahnschrift Light" panose="020B0502040204020203" pitchFamily="34" charset="0"/>
              </a:rPr>
              <a:t>спутников.</a:t>
            </a:r>
          </a:p>
          <a:p>
            <a:endParaRPr lang="ru-RU" dirty="0">
              <a:solidFill>
                <a:srgbClr val="FFC000"/>
              </a:solidFill>
              <a:latin typeface="Bahnschrift Light" panose="020B0502040204020203" pitchFamily="34" charset="0"/>
            </a:endParaRPr>
          </a:p>
          <a:p>
            <a:r>
              <a:rPr lang="ru-RU" dirty="0">
                <a:solidFill>
                  <a:srgbClr val="FFC000"/>
                </a:solidFill>
                <a:latin typeface="Bahnschrift SemiBold" panose="020B0502040204020203" pitchFamily="34" charset="0"/>
              </a:rPr>
              <a:t>Знаете ли вы, почему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эту планету называют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ru-RU" dirty="0">
                <a:solidFill>
                  <a:srgbClr val="FFC000"/>
                </a:solidFill>
                <a:latin typeface="Bahnschrift SemiBold" panose="020B0502040204020203" pitchFamily="34" charset="0"/>
              </a:rPr>
              <a:t>«Утренней звездой»?</a:t>
            </a:r>
          </a:p>
          <a:p>
            <a:r>
              <a:rPr lang="ru-RU" dirty="0">
                <a:solidFill>
                  <a:srgbClr val="FFC000"/>
                </a:solidFill>
                <a:latin typeface="Bahnschrift SemiBold" panose="020B0502040204020203" pitchFamily="34" charset="0"/>
              </a:rPr>
              <a:t>Почему серные дожди Венеры никогда не достигают её поверхности?</a:t>
            </a:r>
          </a:p>
          <a:p>
            <a:endParaRPr lang="ru-RU" dirty="0">
              <a:solidFill>
                <a:srgbClr val="FFC000"/>
              </a:solidFill>
              <a:latin typeface="Bahnschrift SemiBold" panose="020B0502040204020203" pitchFamily="34" charset="0"/>
            </a:endParaRPr>
          </a:p>
          <a:p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_Назад в космос_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  <a:latin typeface="Bahnschrift SemiBold" panose="020B0502040204020203" pitchFamily="34" charset="0"/>
            </a:endParaRPr>
          </a:p>
          <a:p>
            <a:endParaRPr lang="ru-RU" dirty="0">
              <a:solidFill>
                <a:srgbClr val="FFC0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2A86118-B33D-2711-188A-32DBFFF27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65"/>
            <a:ext cx="12192000" cy="68669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52E7FA-005D-CF18-D377-B84FFE3B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357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Марс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A36424-8C9B-E950-C93D-BA39D6026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6776"/>
            <a:ext cx="10515600" cy="4850187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Марс – четвёртая планета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от 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Солнца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и соседняя с нашей.</a:t>
            </a:r>
          </a:p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Марс – самая изученная (После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Земли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)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планета в Солнечной системе. </a:t>
            </a:r>
          </a:p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Планету назвали в честь одноимённого бога войны из Римской мифологии.</a:t>
            </a:r>
          </a:p>
          <a:p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Знаете ли вы, как и почему так называются спутники Марса?</a:t>
            </a:r>
          </a:p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Как вы думаете, можно ли дышать на Марсе? Почему?</a:t>
            </a:r>
          </a:p>
          <a:p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_Назад в космос_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08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125756-CC2C-4A55-F578-7F16C217C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brightnessContrast bright="-9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26F399-0E27-0C26-A29E-45959EEB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393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Пояс астероидов!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5AE106-20EC-C606-19D1-2AF587F03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518"/>
            <a:ext cx="10515600" cy="503844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Кажется, это тот самый пояс, отделяющий планеты земного круга (От Меркурия до Марса) от остальных планет Солнечной системы.</a:t>
            </a:r>
          </a:p>
          <a:p>
            <a:r>
              <a:rPr lang="ru-RU" sz="2400" dirty="0" err="1">
                <a:solidFill>
                  <a:srgbClr val="0070C0"/>
                </a:solidFill>
                <a:latin typeface="Bahnschrift SemiBold" panose="020B0502040204020203" pitchFamily="34" charset="0"/>
              </a:rPr>
              <a:t>Учённые</a:t>
            </a:r>
            <a:r>
              <a:rPr lang="ru-RU" sz="24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 нашего городка считали, что астероиды – обломки «погибшей» планеты, однако это оказалось неверным.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Масса астероидов крайне мала, всего 4% от массы Луны, что недостаточно для планеты. </a:t>
            </a:r>
          </a:p>
          <a:p>
            <a:r>
              <a:rPr lang="ru-RU" sz="24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Объект, уничтоживший своим падением динозавров, на самом деле был астероидом, а не кометой (подтверждено хим. составом).</a:t>
            </a:r>
          </a:p>
          <a:p>
            <a:endParaRPr lang="ru-RU" sz="2400" dirty="0">
              <a:solidFill>
                <a:srgbClr val="00B0F0"/>
              </a:solidFill>
              <a:latin typeface="Bahnschrift SemiBold" panose="020B0502040204020203" pitchFamily="34" charset="0"/>
            </a:endParaRPr>
          </a:p>
          <a:p>
            <a:r>
              <a:rPr lang="ru-RU" sz="24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 Знаете ли вы, откуда всё же образовались астероиды в поясе?</a:t>
            </a:r>
          </a:p>
          <a:p>
            <a:r>
              <a:rPr lang="ru-RU" sz="24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Если масса Луны=7.36*10</a:t>
            </a:r>
            <a:r>
              <a:rPr lang="en-US" sz="24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^</a:t>
            </a:r>
            <a:r>
              <a:rPr lang="ru-RU" sz="24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(22)кг, то масса астероидов=?</a:t>
            </a:r>
          </a:p>
          <a:p>
            <a:r>
              <a:rPr lang="ru-RU" sz="2400" dirty="0">
                <a:solidFill>
                  <a:srgbClr val="00B0F0"/>
                </a:solidFill>
                <a:latin typeface="Bahnschrift SemiBold" panose="020B0502040204020203" pitchFamily="34" charset="0"/>
                <a:hlinkClick r:id="rId4" action="ppaction://hlinksldjump"/>
              </a:rPr>
              <a:t>_Назад в космос_</a:t>
            </a:r>
            <a:endParaRPr lang="ru-RU" sz="2400" dirty="0">
              <a:solidFill>
                <a:srgbClr val="00B0F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2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8AE754-C462-7BF4-225B-81E18ACB3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77" y="0"/>
            <a:ext cx="1221417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97C2C1-7FC7-361C-7882-84B233F4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anose="020B0502040204020203" pitchFamily="34" charset="0"/>
              </a:rPr>
              <a:t>А вот и планеты, находящиеся за поясом астероидов! Куда отправимся?</a:t>
            </a:r>
          </a:p>
        </p:txBody>
      </p:sp>
      <p:pic>
        <p:nvPicPr>
          <p:cNvPr id="6" name="Объект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0115DC-163E-D33F-62E1-9DE434BA3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26166">
            <a:off x="502591" y="2339625"/>
            <a:ext cx="2271716" cy="227171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0641F4A3-CEF8-D3FC-7130-F3EA31592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6" b="89768" l="43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789" y="1405339"/>
            <a:ext cx="5093704" cy="298936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3A35777C-48BA-BCCD-948A-1304895523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94" b="89557" l="3542" r="956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22338">
            <a:off x="6929234" y="3754502"/>
            <a:ext cx="3465268" cy="228130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1B46DF6-D438-B918-5DB5-384EC2F255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77" b="97692" l="3462" r="969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10381">
            <a:off x="9257959" y="1535324"/>
            <a:ext cx="2095841" cy="209584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Звезда: 6 точек 10">
            <a:extLst>
              <a:ext uri="{FF2B5EF4-FFF2-40B4-BE49-F238E27FC236}">
                <a16:creationId xmlns:a16="http://schemas.microsoft.com/office/drawing/2014/main" xmlns="" id="{DD5970C9-6C3E-F2E3-5035-A569016123FC}"/>
              </a:ext>
            </a:extLst>
          </p:cNvPr>
          <p:cNvSpPr/>
          <p:nvPr/>
        </p:nvSpPr>
        <p:spPr>
          <a:xfrm>
            <a:off x="3318458" y="5194264"/>
            <a:ext cx="859093" cy="898049"/>
          </a:xfrm>
          <a:prstGeom prst="star6">
            <a:avLst/>
          </a:prstGeom>
          <a:solidFill>
            <a:srgbClr val="00FF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6 точек 1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A3FA360-8B6C-2404-4784-0057D328BC03}"/>
              </a:ext>
            </a:extLst>
          </p:cNvPr>
          <p:cNvSpPr/>
          <p:nvPr/>
        </p:nvSpPr>
        <p:spPr>
          <a:xfrm>
            <a:off x="3550024" y="5452661"/>
            <a:ext cx="385482" cy="394447"/>
          </a:xfrm>
          <a:prstGeom prst="star6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879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858</Words>
  <Application>Microsoft Office PowerPoint</Application>
  <PresentationFormat>Широкоэкранный</PresentationFormat>
  <Paragraphs>95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Arial Black</vt:lpstr>
      <vt:lpstr>Bahnschrift</vt:lpstr>
      <vt:lpstr>Bahnschrift Condensed</vt:lpstr>
      <vt:lpstr>Bahnschrift Light</vt:lpstr>
      <vt:lpstr>Bahnschrift SemiBold</vt:lpstr>
      <vt:lpstr>Bahnschrift SemiBold Condensed</vt:lpstr>
      <vt:lpstr>Calibri</vt:lpstr>
      <vt:lpstr>Calibri Light</vt:lpstr>
      <vt:lpstr>Тема Office</vt:lpstr>
      <vt:lpstr>Космический квест</vt:lpstr>
      <vt:lpstr> Начало</vt:lpstr>
      <vt:lpstr>А вот и наша ракета! </vt:lpstr>
      <vt:lpstr>Ура! Мы вышли в космос, прямо в открытый космос. Куда же мы отправимся в первую очередь? (Если вы уже облетели все планеты, то просим нажать на кнопку в углу)</vt:lpstr>
      <vt:lpstr>Меркурий        Первая планета от Солнца – Меркурий. Из-за его близости с Солнцем, температура на его поверхности может достигать +430* градусов.  *Знаете ли вы, что такое «Ретроградный Меркурий»? *Какой перепад температур существует на Меркурии, если минимальная температура там = -190*? _Назад в космос_</vt:lpstr>
      <vt:lpstr>Венера</vt:lpstr>
      <vt:lpstr>Марс</vt:lpstr>
      <vt:lpstr>Пояс астероидов!</vt:lpstr>
      <vt:lpstr>А вот и планеты, находящиеся за поясом астероидов! Куда отправимся?</vt:lpstr>
      <vt:lpstr>     - Юпитер-</vt:lpstr>
      <vt:lpstr>                                 _-- Сатурн--_</vt:lpstr>
      <vt:lpstr>            _-Уран-_</vt:lpstr>
      <vt:lpstr>                       _-Нептун-_</vt:lpstr>
      <vt:lpstr>                                     -Плутон- </vt:lpstr>
      <vt:lpstr>Вот мы и дома!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Космический квест</dc:title>
  <dc:creator>User</dc:creator>
  <cp:lastModifiedBy>208</cp:lastModifiedBy>
  <cp:revision>5</cp:revision>
  <dcterms:created xsi:type="dcterms:W3CDTF">2023-04-10T13:12:10Z</dcterms:created>
  <dcterms:modified xsi:type="dcterms:W3CDTF">2023-04-12T02:48:55Z</dcterms:modified>
</cp:coreProperties>
</file>